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2" r:id="rId1"/>
  </p:sldMasterIdLst>
  <p:notesMasterIdLst>
    <p:notesMasterId r:id="rId14"/>
  </p:notesMasterIdLst>
  <p:handoutMasterIdLst>
    <p:handoutMasterId r:id="rId15"/>
  </p:handoutMasterIdLst>
  <p:sldIdLst>
    <p:sldId id="258" r:id="rId2"/>
    <p:sldId id="271" r:id="rId3"/>
    <p:sldId id="282" r:id="rId4"/>
    <p:sldId id="265" r:id="rId5"/>
    <p:sldId id="283" r:id="rId6"/>
    <p:sldId id="272" r:id="rId7"/>
    <p:sldId id="276" r:id="rId8"/>
    <p:sldId id="267" r:id="rId9"/>
    <p:sldId id="284" r:id="rId10"/>
    <p:sldId id="278" r:id="rId11"/>
    <p:sldId id="277" r:id="rId12"/>
    <p:sldId id="263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81" autoAdjust="0"/>
    <p:restoredTop sz="94613"/>
  </p:normalViewPr>
  <p:slideViewPr>
    <p:cSldViewPr snapToGrid="0" snapToObjects="1">
      <p:cViewPr varScale="1">
        <p:scale>
          <a:sx n="118" d="100"/>
          <a:sy n="118" d="100"/>
        </p:scale>
        <p:origin x="-135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tmp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9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60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3178-511C-EE4E-825E-7F7CE334927A}" type="datetime1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Clik</a:t>
            </a:r>
            <a:r>
              <a:rPr lang="en-US" dirty="0" smtClean="0"/>
              <a:t>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ADVANCED EV3 PROGRAMMING LESSON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5" name="Picture 14" descr="EV3Lessons.com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917" y="473502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848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E37C-F917-134F-8126-45D0538543CE}" type="datetime1">
              <a:rPr lang="en-US" smtClean="0"/>
              <a:t>7/24/2018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13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9E68-73C3-624E-B301-B1F7B30559F0}" type="datetime1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BA190-2D3F-0C48-9AD8-8363976102F5}" type="datetime1">
              <a:rPr lang="en-US" smtClean="0"/>
              <a:t>7/24/2018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712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27710-7C93-524D-9E99-5F98137C7F14}" type="datetime1">
              <a:rPr lang="en-US" smtClean="0"/>
              <a:t>7/24/2018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19575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CDF1-1D32-774F-9ACF-C98DAAB2CB38}" type="datetime1">
              <a:rPr lang="en-US" smtClean="0"/>
              <a:t>7/24/2018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179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1EEE9-3BD3-EE4C-8F00-75AE34E51946}" type="datetime1">
              <a:rPr lang="en-US" smtClean="0"/>
              <a:t>7/24/2018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38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EE44-301E-3549-98E6-3F666A7B92B3}" type="datetime1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366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fld id="{1CCE3F02-D3CE-D643-9730-87282A2FF8EE}" type="datetime1">
              <a:rPr lang="en-US" smtClean="0"/>
              <a:t>7/24/2018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4772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7D7CC-A425-AC46-BB5E-82A8B1092901}" type="datetime1">
              <a:rPr lang="en-US" smtClean="0"/>
              <a:t>7/24/2018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D4BC668-99F8-5143-B0C9-62E7654AF7EC}" type="datetime1">
              <a:rPr lang="en-US" smtClean="0"/>
              <a:t>7/24/2018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71" r:id="rId10"/>
  </p:sldLayoutIdLst>
  <p:timing>
    <p:tnLst>
      <p:par>
        <p:cTn id="1" dur="indefinite" restart="never" nodeType="tmRoot"/>
      </p:par>
    </p:tnLst>
  </p:timing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www.ev3lesson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dirty="0" smtClean="0"/>
              <a:t>Allineamento ad </a:t>
            </a:r>
            <a:r>
              <a:rPr lang="it-IT" dirty="0"/>
              <a:t>una linea (</a:t>
            </a:r>
            <a:r>
              <a:rPr lang="it-IT" dirty="0" err="1"/>
              <a:t>Squaring</a:t>
            </a:r>
            <a:r>
              <a:rPr lang="it-IT" dirty="0"/>
              <a:t> </a:t>
            </a:r>
            <a:r>
              <a:rPr lang="it-IT" dirty="0" smtClean="0"/>
              <a:t>) con due sensori di colore</a:t>
            </a:r>
            <a:endParaRPr lang="en-US" dirty="0"/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Sanjay and Arvind </a:t>
            </a:r>
            <a:r>
              <a:rPr lang="en-US" dirty="0" err="1" smtClean="0"/>
              <a:t>Seshan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3" t="17619" r="3095" b="25000"/>
          <a:stretch/>
        </p:blipFill>
        <p:spPr>
          <a:xfrm>
            <a:off x="3459013" y="4560129"/>
            <a:ext cx="2225974" cy="1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930950"/>
            <a:ext cx="8574087" cy="4202577"/>
          </a:xfrm>
        </p:spPr>
        <p:txBody>
          <a:bodyPr>
            <a:normAutofit/>
          </a:bodyPr>
          <a:lstStyle/>
          <a:p>
            <a:r>
              <a:rPr lang="it-IT" dirty="0"/>
              <a:t>Cosa </a:t>
            </a:r>
            <a:r>
              <a:rPr lang="it-IT" dirty="0" smtClean="0"/>
              <a:t>notate nella </a:t>
            </a:r>
            <a:r>
              <a:rPr lang="it-IT" dirty="0"/>
              <a:t>soluzione che abbiamo appena presentato</a:t>
            </a:r>
            <a:r>
              <a:rPr lang="en-US" dirty="0" smtClean="0"/>
              <a:t>?</a:t>
            </a:r>
          </a:p>
          <a:p>
            <a:pPr lvl="1"/>
            <a:r>
              <a:rPr lang="it-IT" dirty="0"/>
              <a:t>Il robot non è completamente dritto (allineato) alla </a:t>
            </a:r>
            <a:r>
              <a:rPr lang="it-IT" dirty="0" smtClean="0"/>
              <a:t>fine</a:t>
            </a:r>
            <a:r>
              <a:rPr lang="en-US" dirty="0" smtClean="0"/>
              <a:t>.  </a:t>
            </a:r>
          </a:p>
          <a:p>
            <a:pPr lvl="1"/>
            <a:r>
              <a:rPr lang="it-IT" dirty="0"/>
              <a:t>Entrambi i sensori di colore sono sulla linea, ma il robot si ferma </a:t>
            </a:r>
            <a:r>
              <a:rPr lang="it-IT" dirty="0" smtClean="0"/>
              <a:t>con un piccolo angolo rispetto alla linea</a:t>
            </a:r>
            <a:r>
              <a:rPr lang="en-US" dirty="0" smtClean="0"/>
              <a:t>.</a:t>
            </a:r>
          </a:p>
          <a:p>
            <a:r>
              <a:rPr lang="it-IT" dirty="0" smtClean="0">
                <a:solidFill>
                  <a:srgbClr val="FF0000"/>
                </a:solidFill>
              </a:rPr>
              <a:t>Continuazione della sfida</a:t>
            </a:r>
            <a:r>
              <a:rPr lang="it-IT" dirty="0" smtClean="0"/>
              <a:t>: </a:t>
            </a:r>
            <a:r>
              <a:rPr lang="it-IT" dirty="0"/>
              <a:t>pensa a come puoi migliorare questo codice in modo che il robot </a:t>
            </a:r>
            <a:r>
              <a:rPr lang="it-IT" dirty="0" smtClean="0"/>
              <a:t>arrivi più </a:t>
            </a:r>
            <a:r>
              <a:rPr lang="it-IT"/>
              <a:t>parallelo </a:t>
            </a:r>
            <a:r>
              <a:rPr lang="it-IT" smtClean="0"/>
              <a:t>possibile alla </a:t>
            </a:r>
            <a:r>
              <a:rPr lang="it-IT" dirty="0"/>
              <a:t>linea</a:t>
            </a: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Migliorare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vostro</a:t>
            </a:r>
            <a:r>
              <a:rPr lang="en-US" dirty="0" smtClean="0"/>
              <a:t> </a:t>
            </a:r>
            <a:r>
              <a:rPr lang="en-US" dirty="0" err="1" smtClean="0"/>
              <a:t>codice</a:t>
            </a:r>
            <a:r>
              <a:rPr lang="en-US" dirty="0" smtClean="0"/>
              <a:t> di </a:t>
            </a:r>
            <a:r>
              <a:rPr lang="en-US" dirty="0" err="1" smtClean="0"/>
              <a:t>allineamento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4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Avrete</a:t>
            </a:r>
            <a:r>
              <a:rPr lang="en-US" dirty="0" smtClean="0"/>
              <a:t> i </a:t>
            </a:r>
            <a:r>
              <a:rPr lang="en-US" dirty="0" err="1" smtClean="0"/>
              <a:t>migliori</a:t>
            </a:r>
            <a:r>
              <a:rPr lang="en-US" dirty="0" smtClean="0"/>
              <a:t> </a:t>
            </a:r>
            <a:r>
              <a:rPr lang="en-US" dirty="0" err="1" smtClean="0"/>
              <a:t>risultati</a:t>
            </a:r>
            <a:endParaRPr lang="en-US" dirty="0" smtClean="0"/>
          </a:p>
          <a:p>
            <a:pPr lvl="1"/>
            <a:r>
              <a:rPr lang="en-US" dirty="0" smtClean="0"/>
              <a:t>….</a:t>
            </a:r>
            <a:r>
              <a:rPr lang="it-IT" dirty="0"/>
              <a:t> se i sensori di colore sono a circa 4 mm-12 mm da terra (vedere Lezione di posizionamento dei sensori di colore nelle lezioni di progettazione dei robot</a:t>
            </a:r>
            <a:r>
              <a:rPr lang="it-IT" dirty="0" smtClean="0"/>
              <a:t>)</a:t>
            </a:r>
          </a:p>
          <a:p>
            <a:pPr lvl="1"/>
            <a:r>
              <a:rPr lang="en-US" dirty="0" smtClean="0"/>
              <a:t>….</a:t>
            </a:r>
            <a:r>
              <a:rPr lang="it-IT" dirty="0" smtClean="0"/>
              <a:t> </a:t>
            </a:r>
            <a:r>
              <a:rPr lang="it-IT" dirty="0"/>
              <a:t>se non </a:t>
            </a:r>
            <a:r>
              <a:rPr lang="it-IT" dirty="0" smtClean="0"/>
              <a:t>arrivate alla </a:t>
            </a:r>
            <a:r>
              <a:rPr lang="it-IT" dirty="0"/>
              <a:t>linea con angoli </a:t>
            </a:r>
            <a:r>
              <a:rPr lang="it-IT" dirty="0" smtClean="0"/>
              <a:t>stretti (poco ampi)</a:t>
            </a:r>
            <a:endParaRPr lang="en-US" dirty="0" smtClean="0"/>
          </a:p>
          <a:p>
            <a:pPr lvl="1"/>
            <a:r>
              <a:rPr lang="en-US" dirty="0" smtClean="0"/>
              <a:t>….</a:t>
            </a:r>
            <a:r>
              <a:rPr lang="it-IT" dirty="0"/>
              <a:t> se </a:t>
            </a:r>
            <a:r>
              <a:rPr lang="it-IT" dirty="0" smtClean="0"/>
              <a:t>mantenete </a:t>
            </a:r>
            <a:r>
              <a:rPr lang="it-IT" dirty="0"/>
              <a:t>i sensori </a:t>
            </a:r>
            <a:r>
              <a:rPr lang="it-IT" dirty="0" smtClean="0"/>
              <a:t>di </a:t>
            </a:r>
            <a:r>
              <a:rPr lang="it-IT" dirty="0"/>
              <a:t>colore </a:t>
            </a:r>
            <a:r>
              <a:rPr lang="it-IT" dirty="0" smtClean="0"/>
              <a:t>più lontani possibile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Consigli</a:t>
            </a:r>
            <a:r>
              <a:rPr lang="en-US" dirty="0" smtClean="0"/>
              <a:t> per </a:t>
            </a:r>
            <a:r>
              <a:rPr lang="en-US" dirty="0" err="1" smtClean="0"/>
              <a:t>avere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successo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6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8574087" cy="4307294"/>
          </a:xfrm>
        </p:spPr>
        <p:txBody>
          <a:bodyPr/>
          <a:lstStyle/>
          <a:p>
            <a:r>
              <a:rPr lang="en-US" dirty="0" err="1"/>
              <a:t>Questo</a:t>
            </a:r>
            <a:r>
              <a:rPr lang="en-US" dirty="0"/>
              <a:t> tutorial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creato</a:t>
            </a:r>
            <a:r>
              <a:rPr lang="en-US" dirty="0"/>
              <a:t> da Sanjay </a:t>
            </a:r>
            <a:r>
              <a:rPr lang="en-US" dirty="0" err="1"/>
              <a:t>Seshan</a:t>
            </a:r>
            <a:r>
              <a:rPr lang="en-US" dirty="0"/>
              <a:t> and </a:t>
            </a:r>
            <a:r>
              <a:rPr lang="en-US" dirty="0" err="1"/>
              <a:t>Arvind</a:t>
            </a:r>
            <a:r>
              <a:rPr lang="en-US" dirty="0"/>
              <a:t> </a:t>
            </a:r>
            <a:r>
              <a:rPr lang="en-US" dirty="0" err="1"/>
              <a:t>Seshan</a:t>
            </a:r>
            <a:endParaRPr lang="en-US" dirty="0"/>
          </a:p>
          <a:p>
            <a:r>
              <a:rPr lang="en-US" dirty="0" err="1"/>
              <a:t>Altre</a:t>
            </a:r>
            <a:r>
              <a:rPr lang="en-US" dirty="0"/>
              <a:t> </a:t>
            </a:r>
            <a:r>
              <a:rPr lang="en-US" dirty="0" err="1"/>
              <a:t>lezioni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disponibili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sito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www.ev3lessons.com</a:t>
            </a:r>
            <a:endParaRPr lang="en-US" dirty="0"/>
          </a:p>
          <a:p>
            <a:r>
              <a:rPr lang="en-US" dirty="0" err="1"/>
              <a:t>Traduzione</a:t>
            </a:r>
            <a:r>
              <a:rPr lang="en-US" dirty="0"/>
              <a:t>: Giuseppe </a:t>
            </a:r>
            <a:r>
              <a:rPr lang="en-US" dirty="0" err="1"/>
              <a:t>Comis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9698" y="6437032"/>
            <a:ext cx="6124902" cy="365125"/>
          </a:xfrm>
        </p:spPr>
        <p:txBody>
          <a:bodyPr/>
          <a:lstStyle/>
          <a:p>
            <a:r>
              <a:rPr lang="sk-SK" smtClean="0"/>
              <a:t>© 2016 EV3Lessons.com, Last edit 7/19/2016</a:t>
            </a:r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</p:spPr>
        <p:txBody>
          <a:bodyPr/>
          <a:lstStyle/>
          <a:p>
            <a:r>
              <a:rPr lang="en-US" smtClean="0"/>
              <a:t>Crediti</a:t>
            </a:r>
            <a:endParaRPr lang="en-US" dirty="0"/>
          </a:p>
        </p:txBody>
      </p: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lang="en-US" altLang="en-US" sz="2000" dirty="0" err="1">
                <a:solidFill>
                  <a:srgbClr val="000000"/>
                </a:solidFill>
                <a:latin typeface="Helvetica Neue"/>
              </a:rPr>
              <a:t>Questo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 </a:t>
            </a:r>
            <a:r>
              <a:rPr lang="en-US" altLang="en-US" sz="2000" dirty="0" err="1">
                <a:solidFill>
                  <a:srgbClr val="000000"/>
                </a:solidFill>
                <a:latin typeface="Helvetica Neue"/>
              </a:rPr>
              <a:t>lavoro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 è </a:t>
            </a:r>
            <a:r>
              <a:rPr lang="en-US" altLang="en-US" sz="2000" dirty="0" err="1">
                <a:solidFill>
                  <a:srgbClr val="000000"/>
                </a:solidFill>
                <a:latin typeface="Helvetica Neue"/>
              </a:rPr>
              <a:t>soggetto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 a  </a:t>
            </a:r>
            <a:r>
              <a:rPr lang="en-US" altLang="en-US" sz="2000" dirty="0">
                <a:solidFill>
                  <a:srgbClr val="4374B7"/>
                </a:solidFill>
                <a:latin typeface="Helvetica Neue"/>
                <a:hlinkClick r:id="rId3"/>
              </a:rPr>
              <a:t>Creative Commons Attribution-</a:t>
            </a:r>
            <a:r>
              <a:rPr lang="en-US" altLang="en-US" sz="2000" dirty="0" err="1">
                <a:solidFill>
                  <a:srgbClr val="4374B7"/>
                </a:solidFill>
                <a:latin typeface="Helvetica Neue"/>
                <a:hlinkClick r:id="rId3"/>
              </a:rPr>
              <a:t>NonCommercial</a:t>
            </a:r>
            <a:r>
              <a:rPr lang="en-US" altLang="en-US" sz="2000" dirty="0">
                <a:solidFill>
                  <a:srgbClr val="4374B7"/>
                </a:solidFill>
                <a:latin typeface="Helvetica Neue"/>
                <a:hlinkClick r:id="rId3"/>
              </a:rPr>
              <a:t>-</a:t>
            </a:r>
            <a:r>
              <a:rPr lang="en-US" altLang="en-US" sz="2000" dirty="0" err="1">
                <a:solidFill>
                  <a:srgbClr val="4374B7"/>
                </a:solidFill>
                <a:latin typeface="Helvetica Neue"/>
                <a:hlinkClick r:id="rId3"/>
              </a:rPr>
              <a:t>ShareAlike</a:t>
            </a:r>
            <a:r>
              <a:rPr lang="en-US" altLang="en-US" sz="2000" dirty="0">
                <a:solidFill>
                  <a:srgbClr val="4374B7"/>
                </a:solidFill>
                <a:latin typeface="Helvetica Neue"/>
                <a:hlinkClick r:id="rId3"/>
              </a:rPr>
              <a:t> 4.0 International License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.</a:t>
            </a:r>
            <a:r>
              <a:rPr lang="en-US" altLang="en-US" sz="1600" dirty="0"/>
              <a:t> </a:t>
            </a:r>
            <a:endParaRPr lang="en-US" altLang="en-US" sz="2000" dirty="0">
              <a:solidFill>
                <a:srgbClr val="4374B7"/>
              </a:solidFill>
              <a:latin typeface="Helvetica Neue"/>
            </a:endParaRPr>
          </a:p>
        </p:txBody>
      </p:sp>
      <p:pic>
        <p:nvPicPr>
          <p:cNvPr id="13" name="Picture 2" descr="Creative Commons Licens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487" y="431284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 smtClean="0"/>
              <a:t>Scoprire </a:t>
            </a:r>
            <a:r>
              <a:rPr lang="it-IT" dirty="0"/>
              <a:t>come far quadrare il tuo robot (raddrizzato) quando </a:t>
            </a:r>
            <a:r>
              <a:rPr lang="it-IT" dirty="0" smtClean="0"/>
              <a:t>arriva ad </a:t>
            </a:r>
            <a:r>
              <a:rPr lang="it-IT" dirty="0"/>
              <a:t>una </a:t>
            </a:r>
            <a:r>
              <a:rPr lang="it-IT" dirty="0" smtClean="0"/>
              <a:t>linea</a:t>
            </a:r>
          </a:p>
          <a:p>
            <a:r>
              <a:rPr lang="it-IT" dirty="0" smtClean="0"/>
              <a:t>Scoprire </a:t>
            </a:r>
            <a:r>
              <a:rPr lang="it-IT" dirty="0"/>
              <a:t>come la quadratura (conosciuta anche come allineamento su una linea) può aiutare il robot a </a:t>
            </a:r>
            <a:r>
              <a:rPr lang="it-IT" dirty="0" smtClean="0"/>
              <a:t>navigare</a:t>
            </a:r>
          </a:p>
          <a:p>
            <a:r>
              <a:rPr lang="it-IT" dirty="0" smtClean="0"/>
              <a:t>Scoprire </a:t>
            </a:r>
            <a:r>
              <a:rPr lang="it-IT" dirty="0"/>
              <a:t>come migliorare il codice iniziale per l'allineamento ripetendo una </a:t>
            </a:r>
            <a:r>
              <a:rPr lang="it-IT" dirty="0" smtClean="0"/>
              <a:t>tecnica</a:t>
            </a:r>
          </a:p>
          <a:p>
            <a:r>
              <a:rPr lang="it-IT" dirty="0" smtClean="0"/>
              <a:t>Esercitarsi </a:t>
            </a:r>
            <a:r>
              <a:rPr lang="it-IT" dirty="0"/>
              <a:t>a creare un </a:t>
            </a:r>
            <a:r>
              <a:rPr lang="it-IT" dirty="0" smtClean="0"/>
              <a:t>blocco personalizzato (</a:t>
            </a:r>
            <a:r>
              <a:rPr lang="it-IT" dirty="0" err="1" smtClean="0"/>
              <a:t>MyBlock</a:t>
            </a:r>
            <a:r>
              <a:rPr lang="it-IT" dirty="0" smtClean="0"/>
              <a:t>) utile</a:t>
            </a:r>
            <a:endParaRPr lang="en-US" dirty="0" smtClean="0"/>
          </a:p>
          <a:p>
            <a:r>
              <a:rPr lang="it-IT" dirty="0"/>
              <a:t>Prerequisiti: </a:t>
            </a:r>
            <a:r>
              <a:rPr lang="it-IT" dirty="0" smtClean="0"/>
              <a:t>Blocchi personalizzati con </a:t>
            </a:r>
            <a:r>
              <a:rPr lang="it-IT" dirty="0"/>
              <a:t>ingressi e uscite, </a:t>
            </a:r>
            <a:r>
              <a:rPr lang="it-IT" dirty="0" smtClean="0"/>
              <a:t>fili di dati</a:t>
            </a:r>
            <a:r>
              <a:rPr lang="it-IT" dirty="0"/>
              <a:t>, </a:t>
            </a:r>
            <a:r>
              <a:rPr lang="it-IT" dirty="0" smtClean="0"/>
              <a:t>flussi paralleli, </a:t>
            </a:r>
            <a:r>
              <a:rPr lang="it-IT" dirty="0"/>
              <a:t>sincronizzazione </a:t>
            </a:r>
            <a:r>
              <a:rPr lang="it-IT" dirty="0" smtClean="0"/>
              <a:t>di flussi paralleli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Obiettivi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lezione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583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716" y="2113940"/>
            <a:ext cx="8574087" cy="3992563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 smtClean="0"/>
              <a:t>Il </a:t>
            </a:r>
            <a:r>
              <a:rPr lang="en-US" dirty="0" err="1" smtClean="0"/>
              <a:t>movimento</a:t>
            </a:r>
            <a:r>
              <a:rPr lang="en-US" dirty="0" smtClean="0"/>
              <a:t> con </a:t>
            </a:r>
            <a:r>
              <a:rPr lang="en-US" dirty="0" err="1" smtClean="0"/>
              <a:t>sterzo</a:t>
            </a:r>
            <a:r>
              <a:rPr lang="en-US" dirty="0" smtClean="0"/>
              <a:t> </a:t>
            </a:r>
            <a:r>
              <a:rPr lang="en-US" dirty="0" err="1" smtClean="0"/>
              <a:t>controlla</a:t>
            </a:r>
            <a:r>
              <a:rPr lang="en-US" dirty="0" smtClean="0"/>
              <a:t> </a:t>
            </a:r>
            <a:r>
              <a:rPr lang="en-US" dirty="0" err="1" smtClean="0"/>
              <a:t>entrambi</a:t>
            </a:r>
            <a:r>
              <a:rPr lang="en-US" dirty="0" smtClean="0"/>
              <a:t> i </a:t>
            </a:r>
            <a:r>
              <a:rPr lang="en-US" dirty="0" err="1" smtClean="0"/>
              <a:t>motori</a:t>
            </a:r>
            <a:r>
              <a:rPr lang="en-US" dirty="0" smtClean="0"/>
              <a:t> </a:t>
            </a:r>
            <a:r>
              <a:rPr lang="en-US" dirty="0" err="1" smtClean="0"/>
              <a:t>contemporaneamente</a:t>
            </a:r>
            <a:endParaRPr lang="en-US" dirty="0" smtClean="0"/>
          </a:p>
          <a:p>
            <a:pPr>
              <a:spcBef>
                <a:spcPts val="0"/>
              </a:spcBef>
            </a:pPr>
            <a:r>
              <a:rPr lang="it-IT" dirty="0" smtClean="0"/>
              <a:t>Cosa </a:t>
            </a:r>
            <a:r>
              <a:rPr lang="it-IT" dirty="0"/>
              <a:t>succede se si desidera spostare o arrestare un motore alla volta</a:t>
            </a:r>
            <a:r>
              <a:rPr lang="it-IT" dirty="0" smtClean="0"/>
              <a:t>?</a:t>
            </a:r>
          </a:p>
          <a:p>
            <a:pPr>
              <a:spcBef>
                <a:spcPts val="0"/>
              </a:spcBef>
            </a:pPr>
            <a:r>
              <a:rPr lang="en-US" dirty="0" err="1" smtClean="0"/>
              <a:t>Uso</a:t>
            </a:r>
            <a:r>
              <a:rPr lang="en-US" dirty="0" smtClean="0"/>
              <a:t> del </a:t>
            </a:r>
            <a:r>
              <a:rPr lang="en-US" dirty="0" err="1" smtClean="0"/>
              <a:t>blocco</a:t>
            </a:r>
            <a:r>
              <a:rPr lang="en-US" dirty="0" smtClean="0"/>
              <a:t> </a:t>
            </a:r>
            <a:r>
              <a:rPr lang="en-US" dirty="0" err="1" smtClean="0"/>
              <a:t>motore</a:t>
            </a:r>
            <a:r>
              <a:rPr lang="en-US" dirty="0" smtClean="0"/>
              <a:t> </a:t>
            </a:r>
            <a:r>
              <a:rPr lang="en-US" dirty="0" err="1" smtClean="0"/>
              <a:t>grande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Ripasso</a:t>
            </a:r>
            <a:r>
              <a:rPr lang="en-US" dirty="0" smtClean="0"/>
              <a:t>: I </a:t>
            </a:r>
            <a:r>
              <a:rPr lang="en-US" dirty="0" err="1" smtClean="0"/>
              <a:t>movimenti</a:t>
            </a:r>
            <a:r>
              <a:rPr lang="en-US" dirty="0" smtClean="0"/>
              <a:t> </a:t>
            </a:r>
            <a:r>
              <a:rPr lang="en-US" dirty="0" err="1" smtClean="0"/>
              <a:t>dei</a:t>
            </a:r>
            <a:r>
              <a:rPr lang="en-US" dirty="0" smtClean="0"/>
              <a:t> </a:t>
            </a:r>
            <a:r>
              <a:rPr lang="en-US" dirty="0" err="1" smtClean="0"/>
              <a:t>motori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98" y="4200622"/>
            <a:ext cx="3739256" cy="17557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954" y="4223019"/>
            <a:ext cx="4924327" cy="15542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70000" y="5690183"/>
            <a:ext cx="2265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Blocco</a:t>
            </a:r>
            <a:r>
              <a:rPr lang="en-US" dirty="0" smtClean="0"/>
              <a:t> </a:t>
            </a:r>
            <a:r>
              <a:rPr lang="en-US" dirty="0" err="1" smtClean="0"/>
              <a:t>motore</a:t>
            </a:r>
            <a:r>
              <a:rPr lang="en-US" dirty="0" smtClean="0"/>
              <a:t> </a:t>
            </a:r>
            <a:r>
              <a:rPr lang="en-US" dirty="0" err="1" smtClean="0"/>
              <a:t>grande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09526" y="5716758"/>
            <a:ext cx="4924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Blocco</a:t>
            </a:r>
            <a:r>
              <a:rPr lang="en-US" dirty="0" smtClean="0"/>
              <a:t> </a:t>
            </a:r>
            <a:r>
              <a:rPr lang="en-US" dirty="0" err="1" smtClean="0"/>
              <a:t>motore</a:t>
            </a:r>
            <a:r>
              <a:rPr lang="en-US" dirty="0" smtClean="0"/>
              <a:t> </a:t>
            </a:r>
            <a:r>
              <a:rPr lang="en-US" dirty="0" err="1" smtClean="0"/>
              <a:t>grande</a:t>
            </a:r>
            <a:r>
              <a:rPr lang="en-US" dirty="0" smtClean="0"/>
              <a:t> in </a:t>
            </a:r>
            <a:r>
              <a:rPr lang="en-US" dirty="0" err="1" smtClean="0"/>
              <a:t>modalità</a:t>
            </a:r>
            <a:r>
              <a:rPr lang="en-US" dirty="0" smtClean="0"/>
              <a:t> on …  e off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5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 rot="16200000">
            <a:off x="5348008" y="3385073"/>
            <a:ext cx="4339874" cy="1277355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95000"/>
                  <a:shade val="70000"/>
                  <a:satMod val="150000"/>
                  <a:alpha val="0"/>
                </a:schemeClr>
              </a:gs>
              <a:gs pos="100000">
                <a:schemeClr val="accent3">
                  <a:tint val="100000"/>
                  <a:shade val="100000"/>
                  <a:satMod val="1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6263937" cy="4307294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Allinearsi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linea</a:t>
            </a:r>
            <a:r>
              <a:rPr lang="en-US" dirty="0" smtClean="0"/>
              <a:t> </a:t>
            </a:r>
            <a:r>
              <a:rPr lang="en-US" dirty="0" err="1" smtClean="0"/>
              <a:t>aiuta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robot a </a:t>
            </a:r>
            <a:r>
              <a:rPr lang="en-US" dirty="0" err="1" smtClean="0"/>
              <a:t>navigare</a:t>
            </a:r>
            <a:endParaRPr lang="en-US" dirty="0" smtClean="0"/>
          </a:p>
          <a:p>
            <a:pPr lvl="1"/>
            <a:r>
              <a:rPr lang="en-US" dirty="0" smtClean="0"/>
              <a:t>I robot </a:t>
            </a:r>
            <a:r>
              <a:rPr lang="en-US" dirty="0" err="1" smtClean="0"/>
              <a:t>cambiano</a:t>
            </a:r>
            <a:r>
              <a:rPr lang="en-US" dirty="0" smtClean="0"/>
              <a:t> </a:t>
            </a:r>
            <a:r>
              <a:rPr lang="en-US" dirty="0" err="1" smtClean="0"/>
              <a:t>maggiormente</a:t>
            </a:r>
            <a:r>
              <a:rPr lang="en-US" dirty="0" smtClean="0"/>
              <a:t> </a:t>
            </a:r>
            <a:r>
              <a:rPr lang="en-US" dirty="0" err="1" smtClean="0"/>
              <a:t>angolazione</a:t>
            </a:r>
            <a:r>
              <a:rPr lang="en-US" dirty="0" smtClean="0"/>
              <a:t> </a:t>
            </a:r>
            <a:r>
              <a:rPr lang="en-US" dirty="0" err="1" smtClean="0"/>
              <a:t>più</a:t>
            </a:r>
            <a:r>
              <a:rPr lang="en-US" dirty="0" smtClean="0"/>
              <a:t> a </a:t>
            </a:r>
            <a:r>
              <a:rPr lang="en-US" dirty="0" err="1" smtClean="0"/>
              <a:t>lungo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muovono</a:t>
            </a:r>
            <a:r>
              <a:rPr lang="en-US" dirty="0" smtClean="0"/>
              <a:t> (</a:t>
            </a:r>
            <a:r>
              <a:rPr lang="en-US" dirty="0" err="1" smtClean="0"/>
              <a:t>gli</a:t>
            </a:r>
            <a:r>
              <a:rPr lang="en-US" dirty="0" smtClean="0"/>
              <a:t> </a:t>
            </a:r>
            <a:r>
              <a:rPr lang="en-US" dirty="0" err="1" smtClean="0"/>
              <a:t>errori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sommano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Allinearsi</a:t>
            </a:r>
            <a:r>
              <a:rPr lang="en-US" dirty="0" smtClean="0"/>
              <a:t> ad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linea</a:t>
            </a:r>
            <a:r>
              <a:rPr lang="en-US" dirty="0" smtClean="0"/>
              <a:t>  </a:t>
            </a:r>
            <a:r>
              <a:rPr lang="en-US" dirty="0" err="1" smtClean="0"/>
              <a:t>può</a:t>
            </a:r>
            <a:r>
              <a:rPr lang="en-US" dirty="0" smtClean="0"/>
              <a:t> </a:t>
            </a:r>
            <a:r>
              <a:rPr lang="en-US" dirty="0" err="1" smtClean="0"/>
              <a:t>raddrizzare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robot.</a:t>
            </a:r>
          </a:p>
          <a:p>
            <a:pPr lvl="1"/>
            <a:r>
              <a:rPr lang="it-IT" dirty="0"/>
              <a:t>L'allineamento può dire a un robot dove </a:t>
            </a:r>
            <a:r>
              <a:rPr lang="it-IT" dirty="0" smtClean="0"/>
              <a:t>si trova </a:t>
            </a:r>
            <a:r>
              <a:rPr lang="it-IT" dirty="0"/>
              <a:t>quando deve viaggiare </a:t>
            </a:r>
            <a:r>
              <a:rPr lang="it-IT" dirty="0" smtClean="0"/>
              <a:t>lontano</a:t>
            </a:r>
          </a:p>
          <a:p>
            <a:pPr lvl="1"/>
            <a:r>
              <a:rPr lang="it-IT" dirty="0"/>
              <a:t>Esempio di obiettivo: il robot deve consegnare un oggetto solo all'interno di una piccola area </a:t>
            </a:r>
            <a:r>
              <a:rPr lang="it-IT" dirty="0" smtClean="0"/>
              <a:t>di arrivo. </a:t>
            </a:r>
            <a:r>
              <a:rPr lang="it-IT" dirty="0"/>
              <a:t>La distanza tra inizio e fine è di 8 </a:t>
            </a:r>
            <a:r>
              <a:rPr lang="it-IT" dirty="0" smtClean="0"/>
              <a:t>piedi </a:t>
            </a:r>
            <a:r>
              <a:rPr lang="en-US" dirty="0"/>
              <a:t>(circa 2,40 m) </a:t>
            </a:r>
            <a:endParaRPr lang="it-IT" dirty="0" smtClean="0"/>
          </a:p>
          <a:p>
            <a:pPr lvl="1"/>
            <a:r>
              <a:rPr lang="en-US" dirty="0" err="1" smtClean="0"/>
              <a:t>Pensate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vostro</a:t>
            </a:r>
            <a:r>
              <a:rPr lang="en-US" dirty="0" smtClean="0"/>
              <a:t> robot </a:t>
            </a:r>
            <a:r>
              <a:rPr lang="en-US" dirty="0" err="1" smtClean="0"/>
              <a:t>possa</a:t>
            </a:r>
            <a:r>
              <a:rPr lang="en-US" dirty="0" smtClean="0"/>
              <a:t> </a:t>
            </a:r>
            <a:r>
              <a:rPr lang="en-US" dirty="0" err="1" smtClean="0"/>
              <a:t>percorrere</a:t>
            </a:r>
            <a:r>
              <a:rPr lang="en-US" dirty="0" smtClean="0"/>
              <a:t> 8 </a:t>
            </a:r>
            <a:r>
              <a:rPr lang="en-US" dirty="0" err="1" smtClean="0"/>
              <a:t>piedi</a:t>
            </a:r>
            <a:r>
              <a:rPr lang="en-US" dirty="0" smtClean="0"/>
              <a:t> (2,40 m) </a:t>
            </a:r>
            <a:r>
              <a:rPr lang="en-US" dirty="0" err="1" smtClean="0"/>
              <a:t>mantenendo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traiettoria</a:t>
            </a:r>
            <a:r>
              <a:rPr lang="en-US" dirty="0" smtClean="0"/>
              <a:t> </a:t>
            </a:r>
            <a:r>
              <a:rPr lang="en-US" dirty="0" err="1" smtClean="0"/>
              <a:t>rettilinea</a:t>
            </a:r>
            <a:r>
              <a:rPr lang="en-US" dirty="0" smtClean="0"/>
              <a:t>?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Perchè</a:t>
            </a:r>
            <a:r>
              <a:rPr lang="en-US" dirty="0" smtClean="0"/>
              <a:t> </a:t>
            </a:r>
            <a:r>
              <a:rPr lang="en-US" dirty="0" err="1" smtClean="0"/>
              <a:t>allinearsi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linea</a:t>
            </a:r>
            <a:r>
              <a:rPr lang="en-US" dirty="0" smtClean="0"/>
              <a:t>?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rot="16200000" flipV="1">
            <a:off x="7571480" y="4274572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308317" y="1921354"/>
            <a:ext cx="415539" cy="2616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n>
                  <a:solidFill>
                    <a:schemeClr val="tx1"/>
                  </a:solidFill>
                </a:ln>
              </a:rPr>
              <a:t>End</a:t>
            </a:r>
            <a:endParaRPr lang="en-US" sz="1100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240602" y="5703555"/>
            <a:ext cx="691299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8311262" y="1800522"/>
            <a:ext cx="34322" cy="4423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473440" y="3350306"/>
            <a:ext cx="5805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8 </a:t>
            </a:r>
            <a:r>
              <a:rPr lang="en-US" sz="1600" dirty="0" err="1" smtClean="0"/>
              <a:t>ft</a:t>
            </a:r>
            <a:endParaRPr lang="en-US" sz="1600" dirty="0" smtClean="0"/>
          </a:p>
          <a:p>
            <a:pPr algn="ctr"/>
            <a:r>
              <a:rPr lang="en-US" sz="1600" dirty="0" smtClean="0"/>
              <a:t>= </a:t>
            </a:r>
          </a:p>
          <a:p>
            <a:pPr algn="ctr"/>
            <a:r>
              <a:rPr lang="en-US" sz="1600" dirty="0" smtClean="0"/>
              <a:t>2,40 m</a:t>
            </a:r>
            <a:endParaRPr lang="en-US" sz="1600" dirty="0"/>
          </a:p>
        </p:txBody>
      </p:sp>
      <p:cxnSp>
        <p:nvCxnSpPr>
          <p:cNvPr id="29" name="Straight Connector 28"/>
          <p:cNvCxnSpPr/>
          <p:nvPr/>
        </p:nvCxnSpPr>
        <p:spPr>
          <a:xfrm rot="16200000" flipV="1">
            <a:off x="7571479" y="2893755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15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804" y="1601797"/>
            <a:ext cx="8615275" cy="806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err="1" smtClean="0">
                <a:solidFill>
                  <a:srgbClr val="FF0000"/>
                </a:solidFill>
              </a:rPr>
              <a:t>Sfida</a:t>
            </a:r>
            <a:r>
              <a:rPr lang="en-US" sz="2800" b="1" dirty="0" smtClean="0">
                <a:solidFill>
                  <a:srgbClr val="FF0000"/>
                </a:solidFill>
              </a:rPr>
              <a:t>: </a:t>
            </a:r>
            <a:r>
              <a:rPr lang="en-US" sz="2800" dirty="0" err="1" smtClean="0">
                <a:solidFill>
                  <a:schemeClr val="tx1"/>
                </a:solidFill>
              </a:rPr>
              <a:t>Allinea</a:t>
            </a:r>
            <a:r>
              <a:rPr lang="en-US" sz="2800" dirty="0" smtClean="0">
                <a:solidFill>
                  <a:schemeClr val="tx1"/>
                </a:solidFill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</a:rPr>
              <a:t>il</a:t>
            </a:r>
            <a:r>
              <a:rPr lang="en-US" sz="2800" dirty="0" smtClean="0">
                <a:solidFill>
                  <a:schemeClr val="tx1"/>
                </a:solidFill>
              </a:rPr>
              <a:t> robot (</a:t>
            </a:r>
            <a:r>
              <a:rPr lang="en-US" sz="2800" dirty="0" err="1" smtClean="0">
                <a:solidFill>
                  <a:schemeClr val="tx1"/>
                </a:solidFill>
              </a:rPr>
              <a:t>allinea</a:t>
            </a:r>
            <a:r>
              <a:rPr lang="en-US" sz="2800" dirty="0" smtClean="0">
                <a:solidFill>
                  <a:schemeClr val="tx1"/>
                </a:solidFill>
              </a:rPr>
              <a:t>/</a:t>
            </a:r>
            <a:r>
              <a:rPr lang="en-US" sz="2800" dirty="0" err="1" smtClean="0">
                <a:solidFill>
                  <a:schemeClr val="tx1"/>
                </a:solidFill>
              </a:rPr>
              <a:t>squadra</a:t>
            </a:r>
            <a:r>
              <a:rPr lang="en-US" sz="2800" dirty="0" smtClean="0">
                <a:solidFill>
                  <a:schemeClr val="tx1"/>
                </a:solidFill>
              </a:rPr>
              <a:t>)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Tre</a:t>
            </a:r>
            <a:r>
              <a:rPr lang="en-US" dirty="0" smtClean="0"/>
              <a:t> </a:t>
            </a:r>
            <a:r>
              <a:rPr lang="en-US" dirty="0" err="1" smtClean="0"/>
              <a:t>semplici</a:t>
            </a:r>
            <a:r>
              <a:rPr lang="en-US" dirty="0" smtClean="0"/>
              <a:t> </a:t>
            </a:r>
            <a:r>
              <a:rPr lang="en-US" dirty="0" err="1" smtClean="0"/>
              <a:t>passi</a:t>
            </a:r>
            <a:r>
              <a:rPr lang="en-US" dirty="0" smtClean="0"/>
              <a:t> per </a:t>
            </a:r>
            <a:r>
              <a:rPr lang="en-US" dirty="0" err="1" smtClean="0"/>
              <a:t>allinearsi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5612963" y="2327286"/>
            <a:ext cx="0" cy="238794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 rot="1316347">
            <a:off x="6759516" y="3807930"/>
            <a:ext cx="852690" cy="830295"/>
            <a:chOff x="2063460" y="4684005"/>
            <a:chExt cx="852690" cy="830295"/>
          </a:xfrm>
        </p:grpSpPr>
        <p:sp>
          <p:nvSpPr>
            <p:cNvPr id="17" name="Rounded Rectangle 16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 rot="1316347">
            <a:off x="5594596" y="3276699"/>
            <a:ext cx="852690" cy="830295"/>
            <a:chOff x="2063460" y="4684005"/>
            <a:chExt cx="852690" cy="830295"/>
          </a:xfrm>
        </p:grpSpPr>
        <p:sp>
          <p:nvSpPr>
            <p:cNvPr id="23" name="Rounded Rectangle 22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70933" y="2430489"/>
            <a:ext cx="48435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PASSO 1: Fai </a:t>
            </a:r>
            <a:r>
              <a:rPr lang="en-US" sz="2000" dirty="0" err="1" smtClean="0"/>
              <a:t>partire</a:t>
            </a:r>
            <a:r>
              <a:rPr lang="en-US" sz="2000" dirty="0" smtClean="0"/>
              <a:t> </a:t>
            </a:r>
            <a:r>
              <a:rPr lang="en-US" sz="2000" dirty="0" err="1" smtClean="0"/>
              <a:t>entrambi</a:t>
            </a:r>
            <a:r>
              <a:rPr lang="en-US" sz="2000" dirty="0" smtClean="0"/>
              <a:t> i </a:t>
            </a:r>
            <a:r>
              <a:rPr lang="en-US" sz="2000" dirty="0" err="1" smtClean="0"/>
              <a:t>motori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PASSO 2: </a:t>
            </a:r>
            <a:r>
              <a:rPr lang="en-US" sz="2000" dirty="0" err="1" smtClean="0"/>
              <a:t>Ferma</a:t>
            </a:r>
            <a:r>
              <a:rPr lang="en-US" sz="2000" dirty="0" smtClean="0"/>
              <a:t> un </a:t>
            </a:r>
            <a:r>
              <a:rPr lang="en-US" sz="2000" dirty="0" err="1" smtClean="0"/>
              <a:t>motore</a:t>
            </a:r>
            <a:r>
              <a:rPr lang="en-US" sz="2000" dirty="0" smtClean="0"/>
              <a:t> </a:t>
            </a:r>
            <a:r>
              <a:rPr lang="en-US" sz="2000" dirty="0" err="1" smtClean="0"/>
              <a:t>quando</a:t>
            </a:r>
            <a:r>
              <a:rPr lang="en-US" sz="2000" dirty="0" smtClean="0"/>
              <a:t> </a:t>
            </a:r>
            <a:r>
              <a:rPr lang="en-US" sz="2000" dirty="0" err="1" smtClean="0"/>
              <a:t>il</a:t>
            </a:r>
            <a:r>
              <a:rPr lang="en-US" sz="2000" dirty="0" smtClean="0"/>
              <a:t> </a:t>
            </a:r>
            <a:r>
              <a:rPr lang="en-US" sz="2000" dirty="0" err="1" smtClean="0"/>
              <a:t>sensore</a:t>
            </a:r>
            <a:r>
              <a:rPr lang="en-US" sz="2000" dirty="0" smtClean="0"/>
              <a:t> in </a:t>
            </a:r>
            <a:r>
              <a:rPr lang="en-US" sz="2000" dirty="0" err="1" smtClean="0"/>
              <a:t>corrispondenza</a:t>
            </a:r>
            <a:r>
              <a:rPr lang="en-US" sz="2000" dirty="0" smtClean="0"/>
              <a:t> del </a:t>
            </a:r>
            <a:r>
              <a:rPr lang="en-US" sz="2000" dirty="0" err="1" smtClean="0"/>
              <a:t>suo</a:t>
            </a:r>
            <a:r>
              <a:rPr lang="en-US" sz="2000" dirty="0" smtClean="0"/>
              <a:t> </a:t>
            </a:r>
            <a:r>
              <a:rPr lang="en-US" sz="2000" dirty="0" err="1" smtClean="0"/>
              <a:t>lato</a:t>
            </a:r>
            <a:r>
              <a:rPr lang="en-US" sz="2000" dirty="0" smtClean="0"/>
              <a:t> </a:t>
            </a:r>
            <a:r>
              <a:rPr lang="en-US" sz="2000" dirty="0" err="1" smtClean="0"/>
              <a:t>vede</a:t>
            </a:r>
            <a:r>
              <a:rPr lang="en-US" sz="2000" dirty="0" smtClean="0"/>
              <a:t> la </a:t>
            </a:r>
            <a:r>
              <a:rPr lang="en-US" sz="2000" dirty="0" err="1" smtClean="0"/>
              <a:t>linea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PASSO 3: </a:t>
            </a:r>
            <a:r>
              <a:rPr lang="en-US" sz="2000" dirty="0" err="1"/>
              <a:t>Ferma</a:t>
            </a:r>
            <a:r>
              <a:rPr lang="en-US" sz="2000" dirty="0"/>
              <a:t> </a:t>
            </a:r>
            <a:r>
              <a:rPr lang="en-US" sz="2000" dirty="0" err="1" smtClean="0"/>
              <a:t>il</a:t>
            </a:r>
            <a:r>
              <a:rPr lang="en-US" sz="2000" dirty="0" smtClean="0"/>
              <a:t> secondo </a:t>
            </a:r>
            <a:r>
              <a:rPr lang="en-US" sz="2000" dirty="0" err="1" smtClean="0"/>
              <a:t>motore</a:t>
            </a:r>
            <a:r>
              <a:rPr lang="en-US" sz="2000" dirty="0" smtClean="0"/>
              <a:t> </a:t>
            </a:r>
            <a:r>
              <a:rPr lang="en-US" sz="2000" dirty="0" err="1"/>
              <a:t>quando</a:t>
            </a:r>
            <a:r>
              <a:rPr lang="en-US" sz="2000" dirty="0"/>
              <a:t> </a:t>
            </a:r>
            <a:r>
              <a:rPr lang="en-US" sz="2000" dirty="0" err="1"/>
              <a:t>il</a:t>
            </a:r>
            <a:r>
              <a:rPr lang="en-US" sz="2000" dirty="0"/>
              <a:t> </a:t>
            </a:r>
            <a:r>
              <a:rPr lang="en-US" sz="2000" dirty="0" err="1"/>
              <a:t>sensore</a:t>
            </a:r>
            <a:r>
              <a:rPr lang="en-US" sz="2000" dirty="0"/>
              <a:t> </a:t>
            </a:r>
            <a:r>
              <a:rPr lang="en-US" sz="2000" dirty="0" smtClean="0"/>
              <a:t>in </a:t>
            </a:r>
            <a:r>
              <a:rPr lang="en-US" sz="2000" dirty="0" err="1"/>
              <a:t>corrispondenza</a:t>
            </a:r>
            <a:r>
              <a:rPr lang="en-US" sz="2000" dirty="0"/>
              <a:t> del </a:t>
            </a:r>
            <a:r>
              <a:rPr lang="en-US" sz="2000" dirty="0" err="1"/>
              <a:t>suo</a:t>
            </a:r>
            <a:r>
              <a:rPr lang="en-US" sz="2000" dirty="0"/>
              <a:t> </a:t>
            </a:r>
            <a:r>
              <a:rPr lang="en-US" sz="2000" dirty="0" err="1"/>
              <a:t>lato</a:t>
            </a:r>
            <a:r>
              <a:rPr lang="en-US" sz="2000" dirty="0"/>
              <a:t> </a:t>
            </a:r>
            <a:r>
              <a:rPr lang="en-US" sz="2000" dirty="0" err="1"/>
              <a:t>vede</a:t>
            </a:r>
            <a:r>
              <a:rPr lang="en-US" sz="2000" dirty="0"/>
              <a:t> la </a:t>
            </a:r>
            <a:r>
              <a:rPr lang="en-US" sz="2000" dirty="0" err="1"/>
              <a:t>linea</a:t>
            </a:r>
            <a:endParaRPr lang="en-US" sz="2000" dirty="0" smtClean="0"/>
          </a:p>
          <a:p>
            <a:pPr marL="342900" indent="-342900">
              <a:buAutoNum type="arabicPeriod"/>
            </a:pPr>
            <a:endParaRPr lang="en-US" sz="2000" dirty="0"/>
          </a:p>
          <a:p>
            <a:r>
              <a:rPr lang="en-US" sz="2000" dirty="0" err="1" smtClean="0"/>
              <a:t>Consiglio</a:t>
            </a:r>
            <a:r>
              <a:rPr lang="en-US" sz="2000" dirty="0" smtClean="0"/>
              <a:t>: </a:t>
            </a:r>
            <a:r>
              <a:rPr lang="en-US" sz="2000" dirty="0" err="1" smtClean="0"/>
              <a:t>Usa</a:t>
            </a:r>
            <a:r>
              <a:rPr lang="en-US" sz="2000" dirty="0" smtClean="0"/>
              <a:t> un </a:t>
            </a:r>
            <a:r>
              <a:rPr lang="en-US" sz="2000" dirty="0" err="1" smtClean="0"/>
              <a:t>blocco</a:t>
            </a:r>
            <a:r>
              <a:rPr lang="en-US" sz="2000" dirty="0" smtClean="0"/>
              <a:t> </a:t>
            </a:r>
            <a:r>
              <a:rPr lang="en-US" sz="2000" dirty="0" err="1" smtClean="0"/>
              <a:t>motore</a:t>
            </a:r>
            <a:r>
              <a:rPr lang="en-US" sz="2000" dirty="0" smtClean="0"/>
              <a:t> </a:t>
            </a:r>
            <a:r>
              <a:rPr lang="en-US" sz="2000" dirty="0" err="1" smtClean="0"/>
              <a:t>grande</a:t>
            </a:r>
            <a:r>
              <a:rPr lang="en-US" sz="2000" dirty="0" smtClean="0"/>
              <a:t>, </a:t>
            </a:r>
            <a:r>
              <a:rPr lang="en-US" sz="2000" dirty="0" err="1" smtClean="0"/>
              <a:t>Usa</a:t>
            </a:r>
            <a:r>
              <a:rPr lang="en-US" sz="2000" dirty="0" smtClean="0"/>
              <a:t> I </a:t>
            </a:r>
            <a:r>
              <a:rPr lang="en-US" sz="2000" dirty="0" err="1" smtClean="0"/>
              <a:t>flussi</a:t>
            </a:r>
            <a:r>
              <a:rPr lang="en-US" sz="2000" dirty="0" smtClean="0"/>
              <a:t> </a:t>
            </a:r>
            <a:r>
              <a:rPr lang="en-US" sz="2000" dirty="0" err="1" smtClean="0"/>
              <a:t>paralleli</a:t>
            </a:r>
            <a:r>
              <a:rPr lang="en-US" sz="2000" dirty="0" smtClean="0"/>
              <a:t>, 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722071" y="5637007"/>
            <a:ext cx="2722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(Questa slide è </a:t>
            </a:r>
            <a:r>
              <a:rPr lang="en-US" dirty="0" err="1" smtClean="0"/>
              <a:t>animata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1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7.40741E-7 L -0.12604 -0.075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02" y="-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320000">
                                      <p:cBhvr>
                                        <p:cTn id="1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</a:t>
            </a:r>
            <a:r>
              <a:rPr lang="en-US" dirty="0" err="1" smtClean="0"/>
              <a:t>cosa</a:t>
            </a:r>
            <a:r>
              <a:rPr lang="en-US" dirty="0" smtClean="0"/>
              <a:t> </a:t>
            </a:r>
            <a:r>
              <a:rPr lang="en-US" dirty="0" err="1" smtClean="0"/>
              <a:t>dovrebbe</a:t>
            </a:r>
            <a:r>
              <a:rPr lang="en-US" dirty="0" smtClean="0"/>
              <a:t> </a:t>
            </a:r>
            <a:r>
              <a:rPr lang="en-US" dirty="0" err="1" smtClean="0"/>
              <a:t>somigliare</a:t>
            </a:r>
            <a:r>
              <a:rPr lang="en-US" dirty="0" smtClean="0"/>
              <a:t> </a:t>
            </a:r>
            <a:r>
              <a:rPr lang="en-US" dirty="0" err="1" smtClean="0"/>
              <a:t>l’allineamento</a:t>
            </a:r>
            <a:endParaRPr lang="en-US" dirty="0"/>
          </a:p>
        </p:txBody>
      </p:sp>
      <p:pic>
        <p:nvPicPr>
          <p:cNvPr id="7" name="20151103_1026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451" b="4053"/>
          <a:stretch/>
        </p:blipFill>
        <p:spPr>
          <a:xfrm>
            <a:off x="1148279" y="1906061"/>
            <a:ext cx="6845854" cy="39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14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 </a:t>
            </a:r>
            <a:r>
              <a:rPr lang="en-US" dirty="0" err="1" smtClean="0"/>
              <a:t>sulla</a:t>
            </a:r>
            <a:r>
              <a:rPr lang="en-US" dirty="0" smtClean="0"/>
              <a:t> </a:t>
            </a:r>
            <a:r>
              <a:rPr lang="en-US" dirty="0" err="1" smtClean="0"/>
              <a:t>soluzione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84163" y="1907235"/>
            <a:ext cx="8433669" cy="30078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La nostra </a:t>
            </a:r>
            <a:r>
              <a:rPr lang="en-US" dirty="0" err="1" smtClean="0"/>
              <a:t>soluzione</a:t>
            </a:r>
            <a:r>
              <a:rPr lang="en-US" dirty="0" smtClean="0"/>
              <a:t> </a:t>
            </a:r>
            <a:r>
              <a:rPr lang="en-US" dirty="0" err="1" smtClean="0"/>
              <a:t>usa</a:t>
            </a:r>
            <a:r>
              <a:rPr lang="en-US" dirty="0" smtClean="0"/>
              <a:t> 2 </a:t>
            </a:r>
            <a:r>
              <a:rPr lang="en-US" dirty="0" err="1" smtClean="0"/>
              <a:t>sensori</a:t>
            </a:r>
            <a:r>
              <a:rPr lang="en-US" dirty="0" smtClean="0"/>
              <a:t> di </a:t>
            </a:r>
            <a:r>
              <a:rPr lang="en-US" dirty="0" err="1" smtClean="0"/>
              <a:t>colore</a:t>
            </a:r>
            <a:r>
              <a:rPr lang="en-US" dirty="0" smtClean="0"/>
              <a:t> (</a:t>
            </a:r>
            <a:r>
              <a:rPr lang="en-US" dirty="0" err="1" smtClean="0"/>
              <a:t>connessi</a:t>
            </a:r>
            <a:r>
              <a:rPr lang="en-US" dirty="0" smtClean="0"/>
              <a:t> </a:t>
            </a:r>
            <a:r>
              <a:rPr lang="en-US" dirty="0" err="1" smtClean="0"/>
              <a:t>alle</a:t>
            </a:r>
            <a:r>
              <a:rPr lang="en-US" dirty="0" smtClean="0"/>
              <a:t> Porte </a:t>
            </a:r>
            <a:r>
              <a:rPr lang="en-US" dirty="0"/>
              <a:t>1 </a:t>
            </a:r>
            <a:r>
              <a:rPr lang="en-US" dirty="0" smtClean="0"/>
              <a:t>e 4)</a:t>
            </a:r>
            <a:r>
              <a:rPr lang="en-US" dirty="0"/>
              <a:t>. </a:t>
            </a:r>
          </a:p>
          <a:p>
            <a:r>
              <a:rPr lang="it-IT" dirty="0"/>
              <a:t>La nostra soluzione presuppone che il sensore di colore sulla porta 1 sia vicino alla ruota sulla porta motore B e il sensore di colore sulla porta 4 sia vicino alla ruota sulla porta motore C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Dovrete</a:t>
            </a:r>
            <a:r>
              <a:rPr lang="en-US" dirty="0" smtClean="0"/>
              <a:t> </a:t>
            </a:r>
            <a:r>
              <a:rPr lang="en-US" dirty="0" err="1" smtClean="0"/>
              <a:t>sistemare</a:t>
            </a:r>
            <a:r>
              <a:rPr lang="en-US" dirty="0" smtClean="0"/>
              <a:t> le </a:t>
            </a:r>
            <a:r>
              <a:rPr lang="en-US" dirty="0" err="1" smtClean="0"/>
              <a:t>porte</a:t>
            </a:r>
            <a:r>
              <a:rPr lang="en-US" dirty="0" smtClean="0"/>
              <a:t> in </a:t>
            </a:r>
            <a:r>
              <a:rPr lang="en-US" dirty="0" err="1" smtClean="0"/>
              <a:t>questo</a:t>
            </a:r>
            <a:r>
              <a:rPr lang="en-US" dirty="0" smtClean="0"/>
              <a:t> </a:t>
            </a:r>
            <a:r>
              <a:rPr lang="en-US" dirty="0" err="1" smtClean="0"/>
              <a:t>modo</a:t>
            </a:r>
            <a:endParaRPr lang="en-US" dirty="0" smtClean="0"/>
          </a:p>
          <a:p>
            <a:r>
              <a:rPr lang="it-IT" dirty="0"/>
              <a:t>I sensori di colore NON devono essere posizionati uno accanto all'altro (vedere </a:t>
            </a:r>
            <a:r>
              <a:rPr lang="it-IT" dirty="0" smtClean="0"/>
              <a:t>i quadratini rossi </a:t>
            </a:r>
            <a:r>
              <a:rPr lang="it-IT" dirty="0"/>
              <a:t>sotto nell'immagine del robot. </a:t>
            </a:r>
            <a:r>
              <a:rPr lang="it-IT" dirty="0" smtClean="0"/>
              <a:t>(rappresentano i </a:t>
            </a:r>
            <a:r>
              <a:rPr lang="it-IT" dirty="0"/>
              <a:t>sensori di colore).</a:t>
            </a:r>
            <a:endParaRPr lang="en-US" sz="1600" dirty="0" smtClean="0"/>
          </a:p>
        </p:txBody>
      </p:sp>
      <p:sp>
        <p:nvSpPr>
          <p:cNvPr id="8" name="Rounded Rectangle 7"/>
          <p:cNvSpPr/>
          <p:nvPr/>
        </p:nvSpPr>
        <p:spPr>
          <a:xfrm>
            <a:off x="4385800" y="5406938"/>
            <a:ext cx="852690" cy="616846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389991" y="5315216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296709" y="5480283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00480" y="5856948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39787" y="5932062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4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Soluzione</a:t>
            </a:r>
            <a:r>
              <a:rPr lang="en-US" dirty="0" smtClean="0"/>
              <a:t> di base: </a:t>
            </a:r>
            <a:r>
              <a:rPr lang="en-US" dirty="0" err="1" smtClean="0"/>
              <a:t>Muoversi</a:t>
            </a:r>
            <a:r>
              <a:rPr lang="en-US" dirty="0" smtClean="0"/>
              <a:t> </a:t>
            </a:r>
            <a:r>
              <a:rPr lang="en-US" dirty="0" err="1" smtClean="0"/>
              <a:t>fino</a:t>
            </a:r>
            <a:r>
              <a:rPr lang="en-US" dirty="0" smtClean="0"/>
              <a:t> </a:t>
            </a:r>
            <a:r>
              <a:rPr lang="en-US" dirty="0" err="1" smtClean="0"/>
              <a:t>alla</a:t>
            </a:r>
            <a:r>
              <a:rPr lang="en-US" dirty="0" smtClean="0"/>
              <a:t> </a:t>
            </a:r>
            <a:r>
              <a:rPr lang="en-US" dirty="0" err="1" smtClean="0"/>
              <a:t>linea</a:t>
            </a:r>
            <a:endParaRPr lang="en-US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9957" y="1992575"/>
            <a:ext cx="8608219" cy="3614404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1350742" y="2170178"/>
            <a:ext cx="3132000" cy="111825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1000"/>
              </a:lnSpc>
            </a:pPr>
            <a:r>
              <a:rPr lang="it-IT" sz="1000" dirty="0" smtClean="0"/>
              <a:t>Usiamo i flussi paralleli in modo che possiamo eseguire due azioni simultanee.</a:t>
            </a:r>
          </a:p>
          <a:p>
            <a:pPr>
              <a:lnSpc>
                <a:spcPts val="1000"/>
              </a:lnSpc>
            </a:pPr>
            <a:r>
              <a:rPr lang="it-IT" sz="1000" dirty="0" smtClean="0"/>
              <a:t>Nel flusso in alto, il motore B sul nostro robot, inizia a muoversi finché il sensore di colore sulla porta 1 vede nero. A questo punto si ferma.</a:t>
            </a:r>
          </a:p>
          <a:p>
            <a:pPr>
              <a:lnSpc>
                <a:spcPts val="1000"/>
              </a:lnSpc>
            </a:pPr>
            <a:r>
              <a:rPr lang="it-IT" sz="1000" dirty="0" smtClean="0"/>
              <a:t>Nel flusso in basso</a:t>
            </a:r>
            <a:r>
              <a:rPr lang="it-IT" sz="1000" dirty="0"/>
              <a:t>, il motore </a:t>
            </a:r>
            <a:r>
              <a:rPr lang="it-IT" sz="1000" dirty="0" smtClean="0"/>
              <a:t>C </a:t>
            </a:r>
            <a:r>
              <a:rPr lang="it-IT" sz="1000" dirty="0"/>
              <a:t>sul nostro robot, inizia a muoversi finché il sensore di colore sulla porta </a:t>
            </a:r>
            <a:r>
              <a:rPr lang="it-IT" sz="1000" dirty="0" smtClean="0"/>
              <a:t>4 </a:t>
            </a:r>
            <a:r>
              <a:rPr lang="it-IT" sz="1000" dirty="0"/>
              <a:t>vede nero. A questo punto si ferma</a:t>
            </a:r>
            <a:r>
              <a:rPr lang="it-IT" sz="1000" dirty="0" smtClean="0"/>
              <a:t>.</a:t>
            </a:r>
            <a:endParaRPr lang="it-IT" sz="1000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4741346" y="2298418"/>
            <a:ext cx="3996000" cy="30546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1100"/>
              </a:lnSpc>
            </a:pPr>
            <a:r>
              <a:rPr lang="it-IT" sz="1100" dirty="0" smtClean="0"/>
              <a:t>Scopo del primo passaggio: creare una modalità semplice per allinearsi ad una linea</a:t>
            </a:r>
          </a:p>
          <a:p>
            <a:pPr>
              <a:lnSpc>
                <a:spcPts val="1100"/>
              </a:lnSpc>
            </a:pPr>
            <a:r>
              <a:rPr lang="it-IT" sz="1100" dirty="0"/>
              <a:t> N</a:t>
            </a:r>
            <a:r>
              <a:rPr lang="it-IT" sz="1100" dirty="0" smtClean="0"/>
              <a:t>ota 1: avrete bisogno di due sensori di colore (in questo esempio connessi alla porta 1 e 4</a:t>
            </a:r>
          </a:p>
          <a:p>
            <a:pPr>
              <a:lnSpc>
                <a:spcPts val="1100"/>
              </a:lnSpc>
            </a:pPr>
            <a:r>
              <a:rPr lang="it-IT" sz="1100" dirty="0"/>
              <a:t> </a:t>
            </a:r>
            <a:r>
              <a:rPr lang="it-IT" sz="1100" dirty="0" smtClean="0"/>
              <a:t>Nota 2: questo programma si allinea ad una linea nera (potete cambiare colore fra quelli accettati da EV3)</a:t>
            </a:r>
          </a:p>
          <a:p>
            <a:pPr>
              <a:lnSpc>
                <a:spcPts val="1100"/>
              </a:lnSpc>
            </a:pPr>
            <a:r>
              <a:rPr lang="it-IT" sz="1100" dirty="0" smtClean="0"/>
              <a:t>Nota 3: Questo programma utilizza i sensori di colore in modalità colore. Potete scrivere un programma che utilizzi la modalità luce, ma dovrete calibrare i vostri sensori. Dimostreremo questo in un’altra lezione.</a:t>
            </a:r>
          </a:p>
          <a:p>
            <a:pPr>
              <a:lnSpc>
                <a:spcPts val="1100"/>
              </a:lnSpc>
            </a:pPr>
            <a:r>
              <a:rPr lang="it-IT" sz="1100" dirty="0" smtClean="0"/>
              <a:t>Nota 4: il design del vostro robot farà la differenza. Conta molto se piazzate i sensori di colore davanti o sul retro del robot e la distanza a cui li metterete. Più distanti saranno, meglio funzioneranno.</a:t>
            </a:r>
          </a:p>
          <a:p>
            <a:pPr>
              <a:lnSpc>
                <a:spcPts val="1100"/>
              </a:lnSpc>
            </a:pPr>
            <a:r>
              <a:rPr lang="it-IT" sz="1100" dirty="0" smtClean="0"/>
              <a:t>Nota 5: dovrete sistemare le porte secondo le vostre necessità. In questo esempio si assume che il sensore collegato alla porta 1 sia vicino al motore collegato alla porta B e quello collegato alla porta 4 sia vicino alla ruota collegata al motore della porta C.</a:t>
            </a:r>
          </a:p>
          <a:p>
            <a:pPr>
              <a:lnSpc>
                <a:spcPts val="1100"/>
              </a:lnSpc>
            </a:pPr>
            <a:r>
              <a:rPr lang="it-IT" sz="1100" dirty="0" smtClean="0"/>
              <a:t>Nota 6: Mentre il robot sarà sulla linea nera, non si creerà un allineamento perfetto. Vedete le istruzioni nel passaggio 3 per una semplice correzione.</a:t>
            </a:r>
            <a:endParaRPr lang="it-IT" sz="1100" dirty="0"/>
          </a:p>
        </p:txBody>
      </p:sp>
    </p:spTree>
    <p:extLst>
      <p:ext uri="{BB962C8B-B14F-4D97-AF65-F5344CB8AC3E}">
        <p14:creationId xmlns:p14="http://schemas.microsoft.com/office/powerpoint/2010/main" val="90631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004164"/>
            <a:ext cx="8574087" cy="4121999"/>
          </a:xfrm>
        </p:spPr>
        <p:txBody>
          <a:bodyPr>
            <a:normAutofit fontScale="85000" lnSpcReduction="10000"/>
          </a:bodyPr>
          <a:lstStyle/>
          <a:p>
            <a:r>
              <a:rPr lang="it-IT" dirty="0"/>
              <a:t>Quando hai due o più </a:t>
            </a:r>
            <a:r>
              <a:rPr lang="it-IT" dirty="0" smtClean="0"/>
              <a:t>flussi non </a:t>
            </a:r>
            <a:r>
              <a:rPr lang="it-IT" dirty="0"/>
              <a:t>sai quando finirà ogni </a:t>
            </a:r>
            <a:r>
              <a:rPr lang="it-IT" dirty="0" smtClean="0"/>
              <a:t>flusso.</a:t>
            </a:r>
          </a:p>
          <a:p>
            <a:r>
              <a:rPr lang="it-IT" dirty="0" smtClean="0"/>
              <a:t>Se </a:t>
            </a:r>
            <a:r>
              <a:rPr lang="it-IT" dirty="0"/>
              <a:t>si desidera </a:t>
            </a:r>
            <a:r>
              <a:rPr lang="it-IT" dirty="0" smtClean="0"/>
              <a:t>spostarsi </a:t>
            </a:r>
            <a:r>
              <a:rPr lang="it-IT" dirty="0"/>
              <a:t>dopo la fine </a:t>
            </a:r>
            <a:r>
              <a:rPr lang="it-IT" dirty="0" smtClean="0"/>
              <a:t>dell'allineamento, </a:t>
            </a:r>
            <a:r>
              <a:rPr lang="it-IT" dirty="0"/>
              <a:t>si potrebbe provare ad aggiungere un blocco di spostamento alla fine di uno dei </a:t>
            </a:r>
            <a:r>
              <a:rPr lang="it-IT" dirty="0" smtClean="0"/>
              <a:t>flussi</a:t>
            </a:r>
            <a:endParaRPr lang="en-US" dirty="0" smtClean="0"/>
          </a:p>
          <a:p>
            <a:pPr lvl="1"/>
            <a:r>
              <a:rPr lang="en-US" dirty="0" smtClean="0"/>
              <a:t>Nota: </a:t>
            </a:r>
            <a:r>
              <a:rPr lang="it-IT" dirty="0"/>
              <a:t>Questo non funzionerà perché il codice EV3 riprodurrà il tuo blocco di spostamento senza attendere che l'altro </a:t>
            </a:r>
            <a:r>
              <a:rPr lang="it-IT" dirty="0" smtClean="0"/>
              <a:t>flusso finisca</a:t>
            </a:r>
            <a:r>
              <a:rPr lang="en-US" dirty="0" smtClean="0"/>
              <a:t>.</a:t>
            </a:r>
          </a:p>
          <a:p>
            <a:pPr lvl="1" fontAlgn="base"/>
            <a:r>
              <a:rPr lang="it-IT" dirty="0"/>
              <a:t>Soluzione: è necessario sincronizzare i </a:t>
            </a:r>
            <a:r>
              <a:rPr lang="it-IT" dirty="0" smtClean="0"/>
              <a:t>flussi. </a:t>
            </a:r>
            <a:r>
              <a:rPr lang="it-IT" dirty="0"/>
              <a:t>Per ulteriori informazioni sulla sincronizzazione e le soluzioni, consultare </a:t>
            </a:r>
            <a:r>
              <a:rPr lang="it-IT"/>
              <a:t>la </a:t>
            </a:r>
            <a:r>
              <a:rPr lang="it-IT" smtClean="0"/>
              <a:t>lezione avanzata </a:t>
            </a:r>
            <a:r>
              <a:rPr lang="it-IT" dirty="0" smtClean="0"/>
              <a:t>sui Flussi sincronizzati.</a:t>
            </a:r>
          </a:p>
          <a:p>
            <a:pPr lvl="1" fontAlgn="base"/>
            <a:r>
              <a:rPr lang="it-IT" dirty="0"/>
              <a:t>Il problema della sincronizzazione può anche essere risolto </a:t>
            </a:r>
            <a:r>
              <a:rPr lang="it-IT" dirty="0" smtClean="0"/>
              <a:t>estraendo un Blocco personalizzato dal </a:t>
            </a:r>
            <a:r>
              <a:rPr lang="it-IT" dirty="0"/>
              <a:t>codice di allineamento (fai riferimento alla lezione My </a:t>
            </a:r>
            <a:r>
              <a:rPr lang="it-IT" dirty="0" err="1"/>
              <a:t>Block</a:t>
            </a:r>
            <a:r>
              <a:rPr lang="it-IT" dirty="0"/>
              <a:t> in Intermediate</a:t>
            </a:r>
            <a:r>
              <a:rPr lang="it-IT" dirty="0" smtClean="0"/>
              <a:t>)</a:t>
            </a:r>
          </a:p>
          <a:p>
            <a:pPr lvl="1" fontAlgn="base"/>
            <a:r>
              <a:rPr lang="it-IT" dirty="0"/>
              <a:t>I miei blocchi attendono sempre che </a:t>
            </a:r>
            <a:r>
              <a:rPr lang="it-IT" dirty="0" smtClean="0"/>
              <a:t>entrambi i flussi finiscano </a:t>
            </a:r>
            <a:r>
              <a:rPr lang="it-IT" dirty="0"/>
              <a:t>prima di uscire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EV3Lessons.com, Last edit 06/19/2016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Nota: </a:t>
            </a:r>
            <a:r>
              <a:rPr lang="en-US" dirty="0" err="1" smtClean="0"/>
              <a:t>Sincronizzazione</a:t>
            </a:r>
            <a:r>
              <a:rPr lang="en-US" dirty="0" smtClean="0"/>
              <a:t> &amp; </a:t>
            </a:r>
            <a:r>
              <a:rPr lang="en-US" dirty="0" err="1" smtClean="0"/>
              <a:t>Flussi</a:t>
            </a:r>
            <a:r>
              <a:rPr lang="en-US" dirty="0" smtClean="0"/>
              <a:t> </a:t>
            </a:r>
            <a:r>
              <a:rPr lang="en-US" dirty="0" err="1" smtClean="0"/>
              <a:t>Paralleli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7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4472</TotalTime>
  <Words>1086</Words>
  <Application>Microsoft Office PowerPoint</Application>
  <PresentationFormat>Presentazione su schermo (4:3)</PresentationFormat>
  <Paragraphs>88</Paragraphs>
  <Slides>12</Slides>
  <Notes>2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3" baseType="lpstr">
      <vt:lpstr>advanced</vt:lpstr>
      <vt:lpstr>Allineamento ad una linea (Squaring ) con due sensori di colore</vt:lpstr>
      <vt:lpstr>Obiettivi della lezione</vt:lpstr>
      <vt:lpstr>Ripasso: I movimenti dei motori</vt:lpstr>
      <vt:lpstr>Perchè allinearsi su una linea?</vt:lpstr>
      <vt:lpstr>Tre semplici passi per allinearsi</vt:lpstr>
      <vt:lpstr>A cosa dovrebbe somigliare l’allineamento</vt:lpstr>
      <vt:lpstr>Note sulla soluzione:</vt:lpstr>
      <vt:lpstr>Soluzione di base: Muoversi fino alla linea</vt:lpstr>
      <vt:lpstr>Nota: Sincronizzazione &amp; Flussi Paralleli</vt:lpstr>
      <vt:lpstr>Migliorare il vostro codice di allineamento</vt:lpstr>
      <vt:lpstr>Consigli per avere il successo</vt:lpstr>
      <vt:lpstr>Crediti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Squaring Off or Aligning on a Line</dc:title>
  <dc:creator>Sanjay Seshan</dc:creator>
  <cp:lastModifiedBy>GIUCO</cp:lastModifiedBy>
  <cp:revision>73</cp:revision>
  <cp:lastPrinted>2016-06-18T23:14:14Z</cp:lastPrinted>
  <dcterms:created xsi:type="dcterms:W3CDTF">2014-10-28T21:59:38Z</dcterms:created>
  <dcterms:modified xsi:type="dcterms:W3CDTF">2018-07-24T18:59:09Z</dcterms:modified>
</cp:coreProperties>
</file>

<file path=docProps/thumbnail.jpeg>
</file>